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4"/>
  </p:notesMasterIdLst>
  <p:sldIdLst>
    <p:sldId id="256" r:id="rId2"/>
    <p:sldId id="261" r:id="rId3"/>
    <p:sldId id="268" r:id="rId4"/>
    <p:sldId id="263" r:id="rId5"/>
    <p:sldId id="262" r:id="rId6"/>
    <p:sldId id="260" r:id="rId7"/>
    <p:sldId id="265" r:id="rId8"/>
    <p:sldId id="258" r:id="rId9"/>
    <p:sldId id="266" r:id="rId10"/>
    <p:sldId id="267" r:id="rId11"/>
    <p:sldId id="264" r:id="rId12"/>
    <p:sldId id="25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C8B84B-5237-4D43-8807-0294D4224C8E}" type="datetimeFigureOut">
              <a:rPr lang="en-US" smtClean="0"/>
              <a:t>10/24/2017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2AA5D1-9CFB-4B06-B151-57A3B5C8486A}" type="slidenum">
              <a:rPr lang="en-US" smtClean="0"/>
              <a:t>‹#›</a:t>
            </a:fld>
            <a:endParaRPr lang="en-US"/>
          </a:p>
        </p:txBody>
      </p:sp>
    </p:spTree>
    <p:extLst>
      <p:ext uri="{BB962C8B-B14F-4D97-AF65-F5344CB8AC3E}">
        <p14:creationId xmlns:p14="http://schemas.microsoft.com/office/powerpoint/2010/main" val="1226413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AA5D1-9CFB-4B06-B151-57A3B5C8486A}" type="slidenum">
              <a:rPr lang="en-US" smtClean="0"/>
              <a:t>3</a:t>
            </a:fld>
            <a:endParaRPr lang="en-US"/>
          </a:p>
        </p:txBody>
      </p:sp>
    </p:spTree>
    <p:extLst>
      <p:ext uri="{BB962C8B-B14F-4D97-AF65-F5344CB8AC3E}">
        <p14:creationId xmlns:p14="http://schemas.microsoft.com/office/powerpoint/2010/main" val="3517922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48126BE6-3B9F-4C56-85AA-A6E72E8C6639}" type="datetimeFigureOut">
              <a:rPr lang="en-US" smtClean="0"/>
              <a:t>10/24/2017</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95F8DEDE-9E75-4720-8D5E-9B15643B18F4}"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096989567"/>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126BE6-3B9F-4C56-85AA-A6E72E8C6639}"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8DEDE-9E75-4720-8D5E-9B15643B18F4}" type="slidenum">
              <a:rPr lang="en-US" smtClean="0"/>
              <a:t>‹#›</a:t>
            </a:fld>
            <a:endParaRPr lang="en-US"/>
          </a:p>
        </p:txBody>
      </p:sp>
    </p:spTree>
    <p:extLst>
      <p:ext uri="{BB962C8B-B14F-4D97-AF65-F5344CB8AC3E}">
        <p14:creationId xmlns:p14="http://schemas.microsoft.com/office/powerpoint/2010/main" val="1685154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9277965" y="6296615"/>
            <a:ext cx="2505996" cy="365125"/>
          </a:xfrm>
        </p:spPr>
        <p:txBody>
          <a:bodyPr/>
          <a:lstStyle/>
          <a:p>
            <a:fld id="{48126BE6-3B9F-4C56-85AA-A6E72E8C6639}" type="datetimeFigureOut">
              <a:rPr lang="en-US" smtClean="0"/>
              <a:t>10/24/2017</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95F8DEDE-9E75-4720-8D5E-9B15643B18F4}"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8170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126BE6-3B9F-4C56-85AA-A6E72E8C6639}"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8DEDE-9E75-4720-8D5E-9B15643B18F4}" type="slidenum">
              <a:rPr lang="en-US" smtClean="0"/>
              <a:t>‹#›</a:t>
            </a:fld>
            <a:endParaRPr lang="en-US"/>
          </a:p>
        </p:txBody>
      </p:sp>
    </p:spTree>
    <p:extLst>
      <p:ext uri="{BB962C8B-B14F-4D97-AF65-F5344CB8AC3E}">
        <p14:creationId xmlns:p14="http://schemas.microsoft.com/office/powerpoint/2010/main" val="2303965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48126BE6-3B9F-4C56-85AA-A6E72E8C6639}" type="datetimeFigureOut">
              <a:rPr lang="en-US" smtClean="0"/>
              <a:t>10/24/2017</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95F8DEDE-9E75-4720-8D5E-9B15643B18F4}"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547452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33699"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543751" y="2438399"/>
            <a:ext cx="4160520"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126BE6-3B9F-4C56-85AA-A6E72E8C6639}"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F8DEDE-9E75-4720-8D5E-9B15643B18F4}" type="slidenum">
              <a:rPr lang="en-US" smtClean="0"/>
              <a:t>‹#›</a:t>
            </a:fld>
            <a:endParaRPr lang="en-US"/>
          </a:p>
        </p:txBody>
      </p:sp>
    </p:spTree>
    <p:extLst>
      <p:ext uri="{BB962C8B-B14F-4D97-AF65-F5344CB8AC3E}">
        <p14:creationId xmlns:p14="http://schemas.microsoft.com/office/powerpoint/2010/main" val="19839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a:t>Click to edit Master title style</a:t>
            </a:r>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126BE6-3B9F-4C56-85AA-A6E72E8C6639}" type="datetimeFigureOut">
              <a:rPr lang="en-US" smtClean="0"/>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F8DEDE-9E75-4720-8D5E-9B15643B18F4}" type="slidenum">
              <a:rPr lang="en-US" smtClean="0"/>
              <a:t>‹#›</a:t>
            </a:fld>
            <a:endParaRPr lang="en-US"/>
          </a:p>
        </p:txBody>
      </p:sp>
    </p:spTree>
    <p:extLst>
      <p:ext uri="{BB962C8B-B14F-4D97-AF65-F5344CB8AC3E}">
        <p14:creationId xmlns:p14="http://schemas.microsoft.com/office/powerpoint/2010/main" val="1006112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126BE6-3B9F-4C56-85AA-A6E72E8C6639}" type="datetimeFigureOut">
              <a:rPr lang="en-US" smtClean="0"/>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F8DEDE-9E75-4720-8D5E-9B15643B18F4}" type="slidenum">
              <a:rPr lang="en-US" smtClean="0"/>
              <a:t>‹#›</a:t>
            </a:fld>
            <a:endParaRPr lang="en-US"/>
          </a:p>
        </p:txBody>
      </p:sp>
    </p:spTree>
    <p:extLst>
      <p:ext uri="{BB962C8B-B14F-4D97-AF65-F5344CB8AC3E}">
        <p14:creationId xmlns:p14="http://schemas.microsoft.com/office/powerpoint/2010/main" val="2940507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48126BE6-3B9F-4C56-85AA-A6E72E8C6639}" type="datetimeFigureOut">
              <a:rPr lang="en-US" smtClean="0"/>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F8DEDE-9E75-4720-8D5E-9B15643B18F4}" type="slidenum">
              <a:rPr lang="en-US" smtClean="0"/>
              <a:t>‹#›</a:t>
            </a:fld>
            <a:endParaRPr lang="en-US"/>
          </a:p>
        </p:txBody>
      </p:sp>
    </p:spTree>
    <p:extLst>
      <p:ext uri="{BB962C8B-B14F-4D97-AF65-F5344CB8AC3E}">
        <p14:creationId xmlns:p14="http://schemas.microsoft.com/office/powerpoint/2010/main" val="2901636808"/>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48126BE6-3B9F-4C56-85AA-A6E72E8C6639}" type="datetimeFigureOut">
              <a:rPr lang="en-US" smtClean="0"/>
              <a:t>10/24/2017</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95F8DEDE-9E75-4720-8D5E-9B15643B18F4}" type="slidenum">
              <a:rPr lang="en-US" smtClean="0"/>
              <a:t>‹#›</a:t>
            </a:fld>
            <a:endParaRPr lang="en-US"/>
          </a:p>
        </p:txBody>
      </p:sp>
    </p:spTree>
    <p:extLst>
      <p:ext uri="{BB962C8B-B14F-4D97-AF65-F5344CB8AC3E}">
        <p14:creationId xmlns:p14="http://schemas.microsoft.com/office/powerpoint/2010/main" val="3682213767"/>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48126BE6-3B9F-4C56-85AA-A6E72E8C6639}" type="datetimeFigureOut">
              <a:rPr lang="en-US" smtClean="0"/>
              <a:t>10/24/2017</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95F8DEDE-9E75-4720-8D5E-9B15643B18F4}" type="slidenum">
              <a:rPr lang="en-US" smtClean="0"/>
              <a:t>‹#›</a:t>
            </a:fld>
            <a:endParaRPr lang="en-US"/>
          </a:p>
        </p:txBody>
      </p:sp>
    </p:spTree>
    <p:extLst>
      <p:ext uri="{BB962C8B-B14F-4D97-AF65-F5344CB8AC3E}">
        <p14:creationId xmlns:p14="http://schemas.microsoft.com/office/powerpoint/2010/main" val="1765747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48126BE6-3B9F-4C56-85AA-A6E72E8C6639}" type="datetimeFigureOut">
              <a:rPr lang="en-US" smtClean="0"/>
              <a:t>10/24/2017</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95F8DEDE-9E75-4720-8D5E-9B15643B18F4}"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770323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20752" y="1023867"/>
            <a:ext cx="4063430" cy="3349641"/>
          </a:xfrm>
        </p:spPr>
        <p:txBody>
          <a:bodyPr/>
          <a:lstStyle/>
          <a:p>
            <a:r>
              <a:rPr lang="en-US"/>
              <a:t>The Giver</a:t>
            </a:r>
            <a:br>
              <a:rPr lang="en-US"/>
            </a:br>
            <a:r>
              <a:rPr lang="en-US"/>
              <a:t/>
            </a:r>
            <a:br>
              <a:rPr lang="en-US"/>
            </a:br>
            <a:r>
              <a:rPr lang="en-US"/>
              <a:t>By: Lois Lowery</a:t>
            </a:r>
          </a:p>
        </p:txBody>
      </p:sp>
      <p:sp>
        <p:nvSpPr>
          <p:cNvPr id="3" name="Subtitle 2"/>
          <p:cNvSpPr>
            <a:spLocks noGrp="1"/>
          </p:cNvSpPr>
          <p:nvPr>
            <p:ph type="subTitle" idx="1"/>
          </p:nvPr>
        </p:nvSpPr>
        <p:spPr/>
        <p:txBody>
          <a:bodyPr/>
          <a:lstStyle/>
          <a:p>
            <a:r>
              <a:rPr lang="en-US"/>
              <a:t>Eman Ahmed</a:t>
            </a:r>
          </a:p>
        </p:txBody>
      </p:sp>
      <p:pic>
        <p:nvPicPr>
          <p:cNvPr id="4" name="Picture 3" descr="Mrs. Fleishman's 8th Grade Class - favorite &lt;strong&gt;books&lt;/strong&g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520" y="0"/>
            <a:ext cx="6731283" cy="6731283"/>
          </a:xfrm>
          <a:prstGeom prst="rect">
            <a:avLst/>
          </a:prstGeom>
        </p:spPr>
      </p:pic>
    </p:spTree>
    <p:extLst>
      <p:ext uri="{BB962C8B-B14F-4D97-AF65-F5344CB8AC3E}">
        <p14:creationId xmlns:p14="http://schemas.microsoft.com/office/powerpoint/2010/main" val="3676630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Comparing With A Different Story</a:t>
            </a:r>
          </a:p>
        </p:txBody>
      </p:sp>
      <p:sp>
        <p:nvSpPr>
          <p:cNvPr id="3" name="Content Placeholder 2"/>
          <p:cNvSpPr>
            <a:spLocks noGrp="1"/>
          </p:cNvSpPr>
          <p:nvPr>
            <p:ph idx="1"/>
          </p:nvPr>
        </p:nvSpPr>
        <p:spPr>
          <a:xfrm>
            <a:off x="1187161" y="2294365"/>
            <a:ext cx="10875868" cy="4330700"/>
          </a:xfrm>
        </p:spPr>
        <p:txBody>
          <a:bodyPr vert="horz" lIns="91440" tIns="45720" rIns="91440" bIns="45720" rtlCol="0" anchor="t">
            <a:noAutofit/>
          </a:bodyPr>
          <a:lstStyle/>
          <a:p>
            <a:r>
              <a:rPr lang="en-US" sz="2400"/>
              <a:t>Another story the giver could be compared with is "All in a Summers Day." The similarity or the comparison with these 2 Stories or Novels are that Jonas from the Giver holds Memories of Life and wisdom and Margot from All in A Summers Day hold memories of the sun being out in Ohio on Earth before she Moved to Venus. I got this Main Idea from The Text on where Margot and Jonas had said. Margot had stated " I think the sun is a flower that blooms for an hour ." And Jonas had stated " Not to play a dangerous game That could Hurt someone. The comparison or the similarity between these evidences are that Margot and Jonas both hold memories of something that is special to them. They both had got hurt during those times. Moreover they both felt a change in themselves.</a:t>
            </a:r>
          </a:p>
        </p:txBody>
      </p:sp>
      <p:pic>
        <p:nvPicPr>
          <p:cNvPr id="4" name="Content Placeholder 2" descr="Boa Ação de 2013-Editado Ká Entre Nós">
            <a:hlinkClick r:id="" action="ppaction://hlinkshowjump?jump=nextslide"/>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8363" y="6120624"/>
            <a:ext cx="1162044" cy="709667"/>
          </a:xfrm>
          <a:prstGeom prst="rect">
            <a:avLst/>
          </a:prstGeom>
        </p:spPr>
      </p:pic>
    </p:spTree>
    <p:extLst>
      <p:ext uri="{BB962C8B-B14F-4D97-AF65-F5344CB8AC3E}">
        <p14:creationId xmlns:p14="http://schemas.microsoft.com/office/powerpoint/2010/main" val="550755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Most Impactful Signposts</a:t>
            </a:r>
          </a:p>
        </p:txBody>
      </p:sp>
      <p:sp>
        <p:nvSpPr>
          <p:cNvPr id="3" name="Content Placeholder 2"/>
          <p:cNvSpPr>
            <a:spLocks noGrp="1"/>
          </p:cNvSpPr>
          <p:nvPr>
            <p:ph idx="1"/>
          </p:nvPr>
        </p:nvSpPr>
        <p:spPr/>
        <p:txBody>
          <a:bodyPr vert="horz" lIns="91440" tIns="45720" rIns="91440" bIns="45720" rtlCol="0" anchor="t">
            <a:noAutofit/>
          </a:bodyPr>
          <a:lstStyle/>
          <a:p>
            <a:r>
              <a:rPr lang="en-US" sz="2400"/>
              <a:t>The Most impactful Signpost that I found out about was on page 150, It was an Aha Moment. It was written in the text " He killed it! My father Killed it ! When Jonas realizes that when his father “releases” new children he actually kills them, Jonas reaches a point of no return. His frustration with his community and his desire to change it have been growing steadily, and finally Jonas cannot accept the society’s insensitivity to the value of human life. He determines to change things. Due to this Jonas decides to run away from his horrible community.</a:t>
            </a:r>
          </a:p>
        </p:txBody>
      </p:sp>
      <p:pic>
        <p:nvPicPr>
          <p:cNvPr id="4" name="Content Placeholder 2" descr="Boa Ação de 2013-Editado Ká Entre Nós">
            <a:hlinkClick r:id="" action="ppaction://hlinkshowjump?jump=nextslide"/>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8363" y="6120624"/>
            <a:ext cx="1162044" cy="709667"/>
          </a:xfrm>
          <a:prstGeom prst="rect">
            <a:avLst/>
          </a:prstGeom>
        </p:spPr>
      </p:pic>
    </p:spTree>
    <p:extLst>
      <p:ext uri="{BB962C8B-B14F-4D97-AF65-F5344CB8AC3E}">
        <p14:creationId xmlns:p14="http://schemas.microsoft.com/office/powerpoint/2010/main" val="2687376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Conclusion</a:t>
            </a:r>
          </a:p>
        </p:txBody>
      </p:sp>
      <p:sp>
        <p:nvSpPr>
          <p:cNvPr id="3" name="Content Placeholder 2"/>
          <p:cNvSpPr>
            <a:spLocks noGrp="1"/>
          </p:cNvSpPr>
          <p:nvPr>
            <p:ph idx="1"/>
          </p:nvPr>
        </p:nvSpPr>
        <p:spPr>
          <a:xfrm>
            <a:off x="1015497" y="2438400"/>
            <a:ext cx="10689141" cy="3940175"/>
          </a:xfrm>
        </p:spPr>
        <p:txBody>
          <a:bodyPr vert="horz" lIns="91440" tIns="45720" rIns="91440" bIns="45720" rtlCol="0" anchor="t">
            <a:noAutofit/>
          </a:bodyPr>
          <a:lstStyle/>
          <a:p>
            <a:r>
              <a:rPr lang="en-US" sz="2400"/>
              <a:t>In Conclusion the most memorable aspect of this novel for me was finding out that Jonas's Father kills newborn children. It was quite a shocker for me at first. I think this novel is important because the moral of the novel is about the importance or memories on how we should cherish them and always remember them. It is another way or remembering the most and tiniest detail in your life . It could hold the key to your life and it makes you who you are. If I were to recommend this book to other people . I would recommend this book to the people who are confused in life ,wondering what they are doing whether it is right or wrong I would recommend it to people who are trying to find out what their purpose is in life.</a:t>
            </a:r>
          </a:p>
        </p:txBody>
      </p:sp>
      <p:pic>
        <p:nvPicPr>
          <p:cNvPr id="4" name="Content Placeholder 2" descr="Boa Ação de 2013-Editado Ká Entre Nós">
            <a:hlinkClick r:id="" action="ppaction://hlinkshowjump?jump=nextslide"/>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8363" y="6120624"/>
            <a:ext cx="1162044" cy="709667"/>
          </a:xfrm>
          <a:prstGeom prst="rect">
            <a:avLst/>
          </a:prstGeom>
        </p:spPr>
      </p:pic>
    </p:spTree>
    <p:extLst>
      <p:ext uri="{BB962C8B-B14F-4D97-AF65-F5344CB8AC3E}">
        <p14:creationId xmlns:p14="http://schemas.microsoft.com/office/powerpoint/2010/main" val="685368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 Summery</a:t>
            </a:r>
          </a:p>
        </p:txBody>
      </p:sp>
      <p:sp>
        <p:nvSpPr>
          <p:cNvPr id="3" name="Content Placeholder 2"/>
          <p:cNvSpPr>
            <a:spLocks noGrp="1"/>
          </p:cNvSpPr>
          <p:nvPr>
            <p:ph idx="1"/>
          </p:nvPr>
        </p:nvSpPr>
        <p:spPr/>
        <p:txBody>
          <a:bodyPr vert="horz" lIns="91440" tIns="45720" rIns="91440" bIns="45720" rtlCol="0" anchor="t">
            <a:normAutofit lnSpcReduction="10000"/>
          </a:bodyPr>
          <a:lstStyle/>
          <a:p>
            <a:pPr marL="0" indent="0">
              <a:buNone/>
            </a:pPr>
            <a:r>
              <a:rPr lang="en-US"/>
              <a:t> </a:t>
            </a:r>
            <a:r>
              <a:rPr lang="en-US" sz="2400"/>
              <a:t>The Giver is a Dystopian Novel set Through the Future .Jonas’s world is perfect . Everything is under control. There is no fear or war or pain. There are no choices and no color .Every person in his community is assigned a role . When Jonas turns twelve he has a ceremony  in regarding to his arrival to play a role in his community. He is chosen as the next Receiver of memory. He receives special training from The Giver. The Giver is the only person in his community who holds the power of the pleasure of life and the pain.  </a:t>
            </a:r>
          </a:p>
        </p:txBody>
      </p:sp>
      <p:pic>
        <p:nvPicPr>
          <p:cNvPr id="4" name="Picture 3" descr="Boa Ação de 2013-Editado Ká Entre Nós">
            <a:hlinkClick r:id="" action="ppaction://hlinkshowjump?jump=nextslide"/>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47475" y="6060638"/>
            <a:ext cx="1056796" cy="645391"/>
          </a:xfrm>
          <a:prstGeom prst="rect">
            <a:avLst/>
          </a:prstGeom>
        </p:spPr>
      </p:pic>
    </p:spTree>
    <p:extLst>
      <p:ext uri="{BB962C8B-B14F-4D97-AF65-F5344CB8AC3E}">
        <p14:creationId xmlns:p14="http://schemas.microsoft.com/office/powerpoint/2010/main" val="83778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9845" y="221982"/>
            <a:ext cx="8770571" cy="1560716"/>
          </a:xfrm>
        </p:spPr>
        <p:txBody>
          <a:bodyPr/>
          <a:lstStyle/>
          <a:p>
            <a:pPr algn="ctr"/>
            <a:r>
              <a:rPr lang="en-US"/>
              <a:t>Plot Diagram</a:t>
            </a:r>
          </a:p>
        </p:txBody>
      </p:sp>
      <p:pic>
        <p:nvPicPr>
          <p:cNvPr id="3" name="Content Placeholder 2" descr="Boa Ação de 2013-Editado Ká Entre Nós">
            <a:hlinkClick r:id="" action="ppaction://hlinkshowjump?jump=nextslide"/>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0799926" y="6126480"/>
            <a:ext cx="1162044" cy="709667"/>
          </a:xfrm>
        </p:spPr>
      </p:pic>
      <p:cxnSp>
        <p:nvCxnSpPr>
          <p:cNvPr id="11" name="Straight Connector 10"/>
          <p:cNvCxnSpPr/>
          <p:nvPr/>
        </p:nvCxnSpPr>
        <p:spPr>
          <a:xfrm>
            <a:off x="2331720" y="6126480"/>
            <a:ext cx="2103120"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V="1">
            <a:off x="4434840" y="3227308"/>
            <a:ext cx="2316480" cy="29108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751320" y="3215640"/>
            <a:ext cx="2209800" cy="29108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8961120" y="6096000"/>
            <a:ext cx="2194560" cy="30480"/>
          </a:xfrm>
          <a:prstGeom prst="line">
            <a:avLst/>
          </a:prstGeom>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75758" y="4095750"/>
            <a:ext cx="2042160" cy="2554545"/>
          </a:xfrm>
          <a:prstGeom prst="rect">
            <a:avLst/>
          </a:prstGeom>
          <a:noFill/>
        </p:spPr>
        <p:txBody>
          <a:bodyPr wrap="square" rtlCol="0" anchor="t">
            <a:spAutoFit/>
          </a:bodyPr>
          <a:lstStyle/>
          <a:p>
            <a:r>
              <a:rPr lang="en-US"/>
              <a:t>J</a:t>
            </a:r>
            <a:r>
              <a:rPr lang="en-US" sz="2000"/>
              <a:t>onas is a normal child approaching age of 12. His parents talk to him about it. Jonas remembers seeing things change.</a:t>
            </a:r>
          </a:p>
        </p:txBody>
      </p:sp>
      <p:sp>
        <p:nvSpPr>
          <p:cNvPr id="24" name="TextBox 23"/>
          <p:cNvSpPr txBox="1"/>
          <p:nvPr/>
        </p:nvSpPr>
        <p:spPr>
          <a:xfrm>
            <a:off x="3009900" y="2590800"/>
            <a:ext cx="2301240" cy="3477875"/>
          </a:xfrm>
          <a:prstGeom prst="rect">
            <a:avLst/>
          </a:prstGeom>
          <a:noFill/>
        </p:spPr>
        <p:txBody>
          <a:bodyPr wrap="square" rtlCol="0" anchor="t">
            <a:spAutoFit/>
          </a:bodyPr>
          <a:lstStyle/>
          <a:p>
            <a:r>
              <a:rPr lang="en-US" sz="2000"/>
              <a:t>Jonas’s father brings back a new child. Jonas volunteers at the house of Old . Jonas shares his dreams , learns he has experienced the stirring. Jonas's name hasn’t been called at the ceremony.</a:t>
            </a:r>
          </a:p>
        </p:txBody>
      </p:sp>
      <p:sp>
        <p:nvSpPr>
          <p:cNvPr id="25" name="TextBox 24"/>
          <p:cNvSpPr txBox="1"/>
          <p:nvPr/>
        </p:nvSpPr>
        <p:spPr>
          <a:xfrm>
            <a:off x="5516880" y="2590800"/>
            <a:ext cx="2331720" cy="1015663"/>
          </a:xfrm>
          <a:prstGeom prst="rect">
            <a:avLst/>
          </a:prstGeom>
          <a:noFill/>
        </p:spPr>
        <p:txBody>
          <a:bodyPr wrap="square" rtlCol="0" anchor="t">
            <a:spAutoFit/>
          </a:bodyPr>
          <a:lstStyle/>
          <a:p>
            <a:r>
              <a:rPr lang="en-US" sz="2000"/>
              <a:t>Jonas becomes the Receiver of Memories</a:t>
            </a:r>
          </a:p>
        </p:txBody>
      </p:sp>
      <p:sp>
        <p:nvSpPr>
          <p:cNvPr id="26" name="TextBox 25"/>
          <p:cNvSpPr txBox="1"/>
          <p:nvPr/>
        </p:nvSpPr>
        <p:spPr>
          <a:xfrm>
            <a:off x="7436123" y="2407538"/>
            <a:ext cx="1937474" cy="2554288"/>
          </a:xfrm>
          <a:prstGeom prst="rect">
            <a:avLst/>
          </a:prstGeom>
          <a:noFill/>
        </p:spPr>
        <p:txBody>
          <a:bodyPr wrap="square" rtlCol="0" anchor="t">
            <a:spAutoFit/>
          </a:bodyPr>
          <a:lstStyle/>
          <a:p>
            <a:r>
              <a:rPr lang="en-US"/>
              <a:t>J</a:t>
            </a:r>
            <a:r>
              <a:rPr lang="en-US" sz="2000"/>
              <a:t>onas goes to his first session with the Giver. He experiences pain in many memories. Jonas learns about his community.  </a:t>
            </a:r>
          </a:p>
        </p:txBody>
      </p:sp>
      <p:sp>
        <p:nvSpPr>
          <p:cNvPr id="28" name="TextBox 27"/>
          <p:cNvSpPr txBox="1"/>
          <p:nvPr/>
        </p:nvSpPr>
        <p:spPr>
          <a:xfrm rot="10800000" flipH="1" flipV="1">
            <a:off x="9746761" y="4120667"/>
            <a:ext cx="2407139" cy="1938992"/>
          </a:xfrm>
          <a:prstGeom prst="rect">
            <a:avLst/>
          </a:prstGeom>
          <a:noFill/>
        </p:spPr>
        <p:txBody>
          <a:bodyPr wrap="square" rtlCol="0" anchor="t">
            <a:spAutoFit/>
          </a:bodyPr>
          <a:lstStyle/>
          <a:p>
            <a:r>
              <a:rPr lang="en-US"/>
              <a:t>J</a:t>
            </a:r>
            <a:r>
              <a:rPr lang="en-US" sz="2000"/>
              <a:t>onas Runs away. He runs away With Gabriel with the help of the Giver in search for a better place to Live.</a:t>
            </a:r>
          </a:p>
        </p:txBody>
      </p:sp>
    </p:spTree>
    <p:extLst>
      <p:ext uri="{BB962C8B-B14F-4D97-AF65-F5344CB8AC3E}">
        <p14:creationId xmlns:p14="http://schemas.microsoft.com/office/powerpoint/2010/main" val="455555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Setting and Tone</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sz="2400"/>
              <a:t>The giver happens during an unspecific timeline. It takes place at a Utopian sight which connected to a larger utopian Society. The author writes the tone in which 11 to 15 years old can understand. Although Jonas and the Giver have direct statements . Throughout the story the tone was the precision of language demanded by the Jonas’s community. Despite the simplicity , the tone  is somewhat elevated to the nature of Jonas’s discoveries of richness.</a:t>
            </a:r>
          </a:p>
        </p:txBody>
      </p:sp>
      <p:pic>
        <p:nvPicPr>
          <p:cNvPr id="4" name="Content Placeholder 2" descr="Boa Ação de 2013-Editado Ká Entre Nós">
            <a:hlinkClick r:id="" action="ppaction://hlinkshowjump?jump=nextslide"/>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99926" y="6126480"/>
            <a:ext cx="1162044" cy="709667"/>
          </a:xfrm>
          <a:prstGeom prst="rect">
            <a:avLst/>
          </a:prstGeom>
        </p:spPr>
      </p:pic>
    </p:spTree>
    <p:extLst>
      <p:ext uri="{BB962C8B-B14F-4D97-AF65-F5344CB8AC3E}">
        <p14:creationId xmlns:p14="http://schemas.microsoft.com/office/powerpoint/2010/main" val="2610117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Main Character Traits, Influences and Point of View</a:t>
            </a:r>
          </a:p>
        </p:txBody>
      </p:sp>
      <p:sp>
        <p:nvSpPr>
          <p:cNvPr id="3" name="Content Placeholder 2"/>
          <p:cNvSpPr>
            <a:spLocks noGrp="1"/>
          </p:cNvSpPr>
          <p:nvPr>
            <p:ph idx="1"/>
          </p:nvPr>
        </p:nvSpPr>
        <p:spPr>
          <a:xfrm>
            <a:off x="762000" y="2514600"/>
            <a:ext cx="2926079" cy="3825240"/>
          </a:xfrm>
        </p:spPr>
        <p:txBody>
          <a:bodyPr vert="horz" lIns="91440" tIns="45720" rIns="91440" bIns="45720" rtlCol="0" anchor="t">
            <a:normAutofit lnSpcReduction="10000"/>
          </a:bodyPr>
          <a:lstStyle/>
          <a:p>
            <a:pPr marL="0" indent="0">
              <a:buNone/>
            </a:pPr>
            <a:r>
              <a:rPr lang="en-US" sz="2400" b="1"/>
              <a:t>Main Characters / Traits :</a:t>
            </a:r>
          </a:p>
          <a:p>
            <a:pPr marL="0" indent="0">
              <a:buNone/>
            </a:pPr>
            <a:r>
              <a:rPr lang="en-US" sz="2400"/>
              <a:t>Jonas </a:t>
            </a:r>
          </a:p>
          <a:p>
            <a:pPr marL="0" indent="0">
              <a:buNone/>
            </a:pPr>
            <a:r>
              <a:rPr lang="en-US" sz="2400"/>
              <a:t>Asher</a:t>
            </a:r>
          </a:p>
          <a:p>
            <a:pPr marL="0" indent="0">
              <a:buNone/>
            </a:pPr>
            <a:r>
              <a:rPr lang="en-US" sz="2400"/>
              <a:t>Lilly</a:t>
            </a:r>
          </a:p>
          <a:p>
            <a:pPr marL="0" indent="0">
              <a:buNone/>
            </a:pPr>
            <a:r>
              <a:rPr lang="en-US" sz="2400"/>
              <a:t>Father</a:t>
            </a:r>
          </a:p>
          <a:p>
            <a:pPr marL="0" indent="0">
              <a:buNone/>
            </a:pPr>
            <a:r>
              <a:rPr lang="en-US" sz="2400"/>
              <a:t>Mother</a:t>
            </a:r>
          </a:p>
          <a:p>
            <a:pPr marL="0" indent="0">
              <a:buNone/>
            </a:pPr>
            <a:r>
              <a:rPr lang="en-US" sz="2400"/>
              <a:t>The Giver</a:t>
            </a:r>
          </a:p>
        </p:txBody>
      </p:sp>
      <p:sp>
        <p:nvSpPr>
          <p:cNvPr id="5" name="TextBox 4"/>
          <p:cNvSpPr txBox="1"/>
          <p:nvPr/>
        </p:nvSpPr>
        <p:spPr>
          <a:xfrm>
            <a:off x="4922520" y="2514600"/>
            <a:ext cx="2209800" cy="3785652"/>
          </a:xfrm>
          <a:prstGeom prst="rect">
            <a:avLst/>
          </a:prstGeom>
          <a:noFill/>
        </p:spPr>
        <p:txBody>
          <a:bodyPr wrap="square" rtlCol="0" anchor="t">
            <a:spAutoFit/>
          </a:bodyPr>
          <a:lstStyle/>
          <a:p>
            <a:r>
              <a:rPr lang="en-US" sz="2000" b="1"/>
              <a:t>I</a:t>
            </a:r>
            <a:r>
              <a:rPr lang="en-US" sz="2400" b="1"/>
              <a:t>nfluences </a:t>
            </a:r>
            <a:r>
              <a:rPr lang="en-US" sz="2400"/>
              <a:t>:</a:t>
            </a:r>
          </a:p>
          <a:p>
            <a:endParaRPr lang="en-US" sz="2400"/>
          </a:p>
          <a:p>
            <a:r>
              <a:rPr lang="en-US" sz="2400"/>
              <a:t>Brave</a:t>
            </a:r>
          </a:p>
          <a:p>
            <a:endParaRPr lang="en-US" sz="2400"/>
          </a:p>
          <a:p>
            <a:r>
              <a:rPr lang="en-US" sz="2400"/>
              <a:t>Intelligent</a:t>
            </a:r>
          </a:p>
          <a:p>
            <a:endParaRPr lang="en-US" sz="2400"/>
          </a:p>
          <a:p>
            <a:r>
              <a:rPr lang="en-US" sz="2400"/>
              <a:t>Ambitious</a:t>
            </a:r>
          </a:p>
          <a:p>
            <a:endParaRPr lang="en-US" sz="2400"/>
          </a:p>
          <a:p>
            <a:r>
              <a:rPr lang="en-US" sz="2400"/>
              <a:t>Responsibility</a:t>
            </a:r>
          </a:p>
          <a:p>
            <a:endParaRPr lang="en-US" sz="2400"/>
          </a:p>
        </p:txBody>
      </p:sp>
      <p:sp>
        <p:nvSpPr>
          <p:cNvPr id="4" name="TextBox 3">
            <a:extLst>
              <a:ext uri="{FF2B5EF4-FFF2-40B4-BE49-F238E27FC236}">
                <a16:creationId xmlns:a16="http://schemas.microsoft.com/office/drawing/2014/main" id="{44331E70-ED50-4C34-B8A2-E0A97B7118BF}"/>
              </a:ext>
            </a:extLst>
          </p:cNvPr>
          <p:cNvSpPr txBox="1"/>
          <p:nvPr/>
        </p:nvSpPr>
        <p:spPr>
          <a:xfrm>
            <a:off x="7569200" y="2514600"/>
            <a:ext cx="2346325" cy="230832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t>Point of View :</a:t>
            </a:r>
          </a:p>
          <a:p>
            <a:pPr algn="ctr"/>
            <a:endParaRPr lang="en-US" sz="2400" b="1"/>
          </a:p>
          <a:p>
            <a:r>
              <a:rPr lang="en-US" sz="2400"/>
              <a:t>The Giver is narrated or read in the third person.</a:t>
            </a:r>
          </a:p>
        </p:txBody>
      </p:sp>
      <p:pic>
        <p:nvPicPr>
          <p:cNvPr id="6" name="Content Placeholder 2" descr="Boa Ação de 2013-Editado Ká Entre Nós">
            <a:hlinkClick r:id="" action="ppaction://hlinkshowjump?jump=nextslide"/>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99926" y="6126480"/>
            <a:ext cx="1162044" cy="709667"/>
          </a:xfrm>
          <a:prstGeom prst="rect">
            <a:avLst/>
          </a:prstGeom>
        </p:spPr>
      </p:pic>
    </p:spTree>
    <p:extLst>
      <p:ext uri="{BB962C8B-B14F-4D97-AF65-F5344CB8AC3E}">
        <p14:creationId xmlns:p14="http://schemas.microsoft.com/office/powerpoint/2010/main" val="1997605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Main Conflict with Text Evidence</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a:t> </a:t>
            </a:r>
            <a:r>
              <a:rPr lang="en-US" sz="2400"/>
              <a:t>Jonas’s new emotional and sensory awareness cause him to rebel against the restrictions his society places on freedom of choice, individuality, emotion, and human experience. Jonas is also upset with the Giver for not giving everyone a memory to share. Jonas then realizes he grows within his memories and wisdom that it actually means death. He then plans to run away from the community with the help of the Giver.</a:t>
            </a:r>
          </a:p>
        </p:txBody>
      </p:sp>
      <p:pic>
        <p:nvPicPr>
          <p:cNvPr id="4" name="Content Placeholder 2" descr="Boa Ação de 2013-Editado Ká Entre Nós">
            <a:hlinkClick r:id="" action="ppaction://hlinkshowjump?jump=nextslide"/>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99926" y="5924046"/>
            <a:ext cx="1162044" cy="709667"/>
          </a:xfrm>
          <a:prstGeom prst="rect">
            <a:avLst/>
          </a:prstGeom>
        </p:spPr>
      </p:pic>
    </p:spTree>
    <p:extLst>
      <p:ext uri="{BB962C8B-B14F-4D97-AF65-F5344CB8AC3E}">
        <p14:creationId xmlns:p14="http://schemas.microsoft.com/office/powerpoint/2010/main" val="3838019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Theme #1 Text Evidence</a:t>
            </a:r>
          </a:p>
        </p:txBody>
      </p:sp>
      <p:sp>
        <p:nvSpPr>
          <p:cNvPr id="3" name="Content Placeholder 2"/>
          <p:cNvSpPr>
            <a:spLocks noGrp="1"/>
          </p:cNvSpPr>
          <p:nvPr>
            <p:ph idx="1"/>
          </p:nvPr>
        </p:nvSpPr>
        <p:spPr/>
        <p:txBody>
          <a:bodyPr vert="horz" lIns="91440" tIns="45720" rIns="91440" bIns="45720" rtlCol="0" anchor="t">
            <a:normAutofit/>
          </a:bodyPr>
          <a:lstStyle/>
          <a:p>
            <a:pPr>
              <a:buNone/>
            </a:pPr>
            <a:r>
              <a:rPr lang="en-US" sz="2400">
                <a:solidFill>
                  <a:srgbClr val="474B57"/>
                </a:solidFill>
              </a:rPr>
              <a:t>The Giver, memories are a source of wisdom, but also of pain. We learn that the latter is the cost of the former. We learn from mistakes, and without the memory of those mistakes, we cannot actively make decisions about the future. The novel also argues that memories are meant to be shared; there is a value in the collective knowledge of a generation, and in the way that knowledge is passed on to others. Without the sharing of memories, the memories themselves are of no use.</a:t>
            </a:r>
          </a:p>
          <a:p>
            <a:pPr>
              <a:spcBef>
                <a:spcPts val="900"/>
              </a:spcBef>
              <a:buNone/>
            </a:pPr>
            <a:endParaRPr lang="en-US" sz="2400">
              <a:solidFill>
                <a:srgbClr val="474B57"/>
              </a:solidFill>
            </a:endParaRPr>
          </a:p>
        </p:txBody>
      </p:sp>
      <p:pic>
        <p:nvPicPr>
          <p:cNvPr id="4" name="Content Placeholder 2" descr="Boa Ação de 2013-Editado Ká Entre Nós">
            <a:hlinkClick r:id="" action="ppaction://hlinkshowjump?jump=nextslide"/>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72217" y="6044409"/>
            <a:ext cx="1162044" cy="709667"/>
          </a:xfrm>
          <a:prstGeom prst="rect">
            <a:avLst/>
          </a:prstGeom>
        </p:spPr>
      </p:pic>
    </p:spTree>
    <p:extLst>
      <p:ext uri="{BB962C8B-B14F-4D97-AF65-F5344CB8AC3E}">
        <p14:creationId xmlns:p14="http://schemas.microsoft.com/office/powerpoint/2010/main" val="401281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     Theme #2 Text Evidence</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sz="2400"/>
              <a:t>In The Giver, we learn that choices about the future cannot be made without knowledge of the past. Because the characters in the novel have no memory, they cannot actively decide anything. Instead, they are governed by a strict set of rules which doesn't allow for free will. With little individuality and no freedom, choice is a foreign concept. The argument for such a system is that choice is inherently dangerous. </a:t>
            </a:r>
          </a:p>
        </p:txBody>
      </p:sp>
      <p:pic>
        <p:nvPicPr>
          <p:cNvPr id="4" name="Content Placeholder 2" descr="Boa Ação de 2013-Editado Ká Entre Nós">
            <a:hlinkClick r:id="" action="ppaction://hlinkshowjump?jump=nextslide"/>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8362" y="5918662"/>
            <a:ext cx="1162044" cy="709667"/>
          </a:xfrm>
          <a:prstGeom prst="rect">
            <a:avLst/>
          </a:prstGeom>
        </p:spPr>
      </p:pic>
    </p:spTree>
    <p:extLst>
      <p:ext uri="{BB962C8B-B14F-4D97-AF65-F5344CB8AC3E}">
        <p14:creationId xmlns:p14="http://schemas.microsoft.com/office/powerpoint/2010/main" val="3660293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Theme #3 Text Evidence</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sz="2400"/>
              <a:t>Much like rules and laws, traditions and customs are used to control in The Giver. They often disguise the reality of a situation; ritual chanting hides the pain of death. Ritual telling's give meaning to lives that have been lived without individuality or choice. Perhaps more dangerous to freedom than strict laws, traditions control people emotionally</a:t>
            </a:r>
          </a:p>
        </p:txBody>
      </p:sp>
      <p:pic>
        <p:nvPicPr>
          <p:cNvPr id="4" name="Content Placeholder 2" descr="Boa Ação de 2013-Editado Ká Entre Nós">
            <a:hlinkClick r:id="" action="ppaction://hlinkshowjump?jump=nextslide"/>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86072" y="5932517"/>
            <a:ext cx="1162044" cy="709667"/>
          </a:xfrm>
          <a:prstGeom prst="rect">
            <a:avLst/>
          </a:prstGeom>
        </p:spPr>
      </p:pic>
    </p:spTree>
    <p:extLst>
      <p:ext uri="{BB962C8B-B14F-4D97-AF65-F5344CB8AC3E}">
        <p14:creationId xmlns:p14="http://schemas.microsoft.com/office/powerpoint/2010/main" val="4118929335"/>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518</Words>
  <Application>Microsoft Office PowerPoint</Application>
  <PresentationFormat>Widescreen</PresentationFormat>
  <Paragraphs>47</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Century Schoolbook</vt:lpstr>
      <vt:lpstr>Corbel</vt:lpstr>
      <vt:lpstr>Feathered</vt:lpstr>
      <vt:lpstr>The Giver  By: Lois Lowery</vt:lpstr>
      <vt:lpstr> Summery</vt:lpstr>
      <vt:lpstr>Plot Diagram</vt:lpstr>
      <vt:lpstr>Setting and Tone</vt:lpstr>
      <vt:lpstr>Main Character Traits, Influences and Point of View</vt:lpstr>
      <vt:lpstr>Main Conflict with Text Evidence</vt:lpstr>
      <vt:lpstr>Theme #1 Text Evidence</vt:lpstr>
      <vt:lpstr>     Theme #2 Text Evidence</vt:lpstr>
      <vt:lpstr>Theme #3 Text Evidence</vt:lpstr>
      <vt:lpstr>Comparing With A Different Story</vt:lpstr>
      <vt:lpstr>Most Impactful Signposts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Giver  By: Lois Lowery</dc:title>
  <dc:creator>Ahmed,Eman</dc:creator>
  <cp:lastModifiedBy>Ahmed,Eman</cp:lastModifiedBy>
  <cp:revision>3</cp:revision>
  <dcterms:modified xsi:type="dcterms:W3CDTF">2017-10-24T12:15:16Z</dcterms:modified>
</cp:coreProperties>
</file>